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Proxima Nova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ProximaNova-regular.fntdata"/><Relationship Id="rId21" Type="http://schemas.openxmlformats.org/officeDocument/2006/relationships/slide" Target="slides/slide16.xml"/><Relationship Id="rId24" Type="http://schemas.openxmlformats.org/officeDocument/2006/relationships/font" Target="fonts/ProximaNova-italic.fntdata"/><Relationship Id="rId23" Type="http://schemas.openxmlformats.org/officeDocument/2006/relationships/font" Target="fonts/ProximaNova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ProximaNov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Knowledge_acquisition" TargetMode="External"/><Relationship Id="rId3" Type="http://schemas.openxmlformats.org/officeDocument/2006/relationships/hyperlink" Target="https://en.wikipedia.org/wiki/Observing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af9454000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af9454000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6af9454000_3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6af9454000_3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Outline the product’s USP and Target Market.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is this different then just lamp or cbt game? It’s a combination of both (creates a new niche in the market), installs good therapy patterns - encouraged to spend proper amount of time in lamp therapy - two types of therapy combined (neurological therapy - serotonin, and psychosocial therapy - CBT)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NICHE: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There’s no other product available that combines Light therapy with CBT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Light therapy - releases serotonin +reduces melatonin - neurological treatment for physiological improvements, while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CBT - changes negative thinking patterns - psycho-social treatment for cognitive and behavioral benefits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HOLISTIC TREATMENT: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Covers all aspects of mental health treatment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</a:t>
            </a:r>
            <a:r>
              <a:rPr lang="en"/>
              <a:t>xpedities and improves treatment process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Allows customer base to have control overtreatment</a:t>
            </a:r>
            <a:endParaRPr/>
          </a:p>
          <a:p>
            <a:pPr indent="-298450" lvl="3" marL="18288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Duration flexibility</a:t>
            </a:r>
            <a:endParaRPr/>
          </a:p>
          <a:p>
            <a:pPr indent="-298450" lvl="3" marL="18288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</a:t>
            </a:r>
            <a:r>
              <a:rPr lang="en"/>
              <a:t>rivate therapy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ACCESSIBILITY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Just need a mobile phone and port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Technology is easy to use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Easy to purchase and widely available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Ease of transport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WIDE MARKET POTENTIAL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Plan for scaling up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Global expansion potential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¼ in people in the world affected by a mental health disorder - around 450 million people in the world - there is a need within the global market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Potential translation of games (sociocultural difference may be a challenge but could be overcome by expert advice/ more investment)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Future R&amp;D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SAD VR/AR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Consistent development, improvement, and updating of CBT games library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More model iterations of SADstation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6af9454000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6af9454000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Outline the business model’s cost structures + revenue streams.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af9454000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6af9454000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6af9454000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6af9454000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6af9454000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6af9454000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afd1795cf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afd1795cf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6af9454000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6af9454000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6af9454000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6af9454000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This slide and the following slide should be explaining how our product is related to global health.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</a:t>
            </a:r>
            <a:r>
              <a:rPr lang="en"/>
              <a:t>Tell a story - </a:t>
            </a:r>
            <a:r>
              <a:rPr b="1" lang="en"/>
              <a:t>form a narrative</a:t>
            </a:r>
            <a:r>
              <a:rPr lang="en"/>
              <a:t> - that makes judges interested in why you’re making and developing a project.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them understand how your solution solves it, and as you go through the presentation, convince the judges why this idea fits all 5 criteria.”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Symptoms: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a persistent low mood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a loss of pleasure or interest in normal everyday activities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feeling irritable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feelings of despair, guilt and worthlessness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low self-esteem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tearfulness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feeling stressed or anxious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a reduced sex drive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becoming less sociable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Perhaps mention: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Prevalence of depression in the world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How it affects people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6af9454000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6af9454000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This slide (with the following screenshots) should talk about the technological feasibility of the idea.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6af9454000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6af9454000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This slide introduces what the product is.  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Our product, the SADstation, is an assistive therapeutic tool to treat and remove the symptoms of Seasonal Affective Disorder, among other mental illnesses.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SADstation uses a SAD lamp along with a library of specially-designed games in order to provide light therapy and cognitive behavioral therapy, known as CBT.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As seen from the diagram, it comes with a number of useful features that allow for greater ease of use.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1: SAD Lamp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Light therapy is provided through an adjustable lamp to deal with all circumstances.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2: CBT Games + Remote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3: Detachable charging dock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Talk about ideas behind the CBT games + what they should be like.</a:t>
            </a:r>
            <a:endParaRPr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Positive reinforcement</a:t>
            </a:r>
            <a:endParaRPr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Explain the subscription model and the reason behind it: </a:t>
            </a:r>
            <a:endParaRPr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Many games in order for people to continue their therapy</a:t>
            </a:r>
            <a:endParaRPr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Some CBT games are more effective for certain types of mental illnesses; a library allows access to all of them, one-size-fits-all</a:t>
            </a:r>
            <a:endParaRPr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Not all games will be appealing to those suffering from CBT</a:t>
            </a:r>
            <a:endParaRPr/>
          </a:p>
          <a:p>
            <a:pPr indent="-298450" lvl="0" marL="457200" rtl="0" algn="l">
              <a:spcBef>
                <a:spcPts val="600"/>
              </a:spcBef>
              <a:spcAft>
                <a:spcPts val="600"/>
              </a:spcAft>
              <a:buSzPts val="1100"/>
              <a:buChar char="-"/>
            </a:pPr>
            <a:r>
              <a:rPr lang="en"/>
              <a:t>The ongoing revenue from subscriptions will allow the library to be maintained and updated as well, further sustainability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6af9454000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6af9454000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This slide reinforces the technological feasibility of the product, specifically on previous research on Light Therapy.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Serotonin is an essential neurotransmitter for regulating mood, appetite, sleep patterns, social behavior, libido, and memory.  It is known as the “Happiness Hormone” - people diagnosed with different types of depression have decreased serotonin production.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Light Therapy increases serotonin in a natural and risk-free way.  In addition to this, it helps pause the production of melatonin in the pineal gland - when used in the morning, this helps the patient feel more awake during the day.</a:t>
            </a:r>
            <a:endParaRPr b="1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af9454000_3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af9454000_3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CBGD is already used widely to improve the well-being of individuals with anger management issues, social anxiety, symptoms of depression; it can be applied to any disorders treatable by CBT.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Bandura’s Social Cognitive Theory states </a:t>
            </a:r>
            <a:r>
              <a:rPr lang="en" sz="1200"/>
              <a:t>that</a:t>
            </a:r>
            <a:r>
              <a:rPr lang="en"/>
              <a:t> </a:t>
            </a:r>
            <a:r>
              <a:rPr lang="en">
                <a:solidFill>
                  <a:srgbClr val="222222"/>
                </a:solidFill>
                <a:highlight>
                  <a:srgbClr val="FFFFFF"/>
                </a:highlight>
              </a:rPr>
              <a:t>individual's </a:t>
            </a:r>
            <a:r>
              <a:rPr lang="en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hlinkClick r:id="rId2"/>
              </a:rPr>
              <a:t>knowledge acquisition</a:t>
            </a:r>
            <a:r>
              <a:rPr lang="en">
                <a:solidFill>
                  <a:srgbClr val="222222"/>
                </a:solidFill>
                <a:highlight>
                  <a:srgbClr val="FFFFFF"/>
                </a:highlight>
              </a:rPr>
              <a:t> can be directly related to </a:t>
            </a:r>
            <a:r>
              <a:rPr lang="en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hlinkClick r:id="rId3"/>
              </a:rPr>
              <a:t>observing</a:t>
            </a:r>
            <a:r>
              <a:rPr lang="en">
                <a:solidFill>
                  <a:srgbClr val="222222"/>
                </a:solidFill>
                <a:highlight>
                  <a:srgbClr val="FFFFFF"/>
                </a:highlight>
              </a:rPr>
              <a:t> others within the context of social interactions, experiences, and outside media influences.</a:t>
            </a: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Char char="-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</a:rPr>
              <a:t>Games can use fantasy problems that reflect the decision-making processes of real-world day-to-day problem - see the examples on the next slide.</a:t>
            </a: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Char char="-"/>
            </a:pPr>
            <a:r>
              <a:t/>
            </a: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6af9454000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6af9454000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&lt;&lt;Trains negative thinking patterns on the fear of asking others for help&gt;&gt;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 of an NPC as a companion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6af945400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6af945400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happens with ‘say nothing’?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</a:rPr>
              <a:t>‘SAD!’ Pitch</a:t>
            </a:r>
            <a:endParaRPr sz="6000">
              <a:solidFill>
                <a:srgbClr val="FFFFFF"/>
              </a:solidFill>
            </a:endParaRPr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510450" y="3182325"/>
            <a:ext cx="40614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Bio Hackathon 2019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4719375" y="3182325"/>
            <a:ext cx="4061400" cy="15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7B7B7"/>
                </a:solidFill>
              </a:rPr>
              <a:t>N. Cizauskas</a:t>
            </a:r>
            <a:endParaRPr sz="1800">
              <a:solidFill>
                <a:srgbClr val="B7B7B7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7B7B7"/>
                </a:solidFill>
              </a:rPr>
              <a:t>B. Kao</a:t>
            </a:r>
            <a:endParaRPr sz="1800">
              <a:solidFill>
                <a:srgbClr val="B7B7B7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7B7B7"/>
                </a:solidFill>
              </a:rPr>
              <a:t>H. Thompson</a:t>
            </a:r>
            <a:endParaRPr sz="1800">
              <a:solidFill>
                <a:srgbClr val="B7B7B7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7B7B7"/>
                </a:solidFill>
              </a:rPr>
              <a:t>R. Wallace</a:t>
            </a:r>
            <a:endParaRPr sz="1800">
              <a:solidFill>
                <a:srgbClr val="B7B7B7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7B7B7"/>
                </a:solidFill>
              </a:rPr>
              <a:t>J. Yim</a:t>
            </a:r>
            <a:endParaRPr sz="1800">
              <a:solidFill>
                <a:srgbClr val="B7B7B7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B7B7B7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7287" y="0"/>
            <a:ext cx="642941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3"/>
          <p:cNvPicPr preferRelativeResize="0"/>
          <p:nvPr/>
        </p:nvPicPr>
        <p:blipFill rotWithShape="1">
          <a:blip r:embed="rId3">
            <a:alphaModFix/>
          </a:blip>
          <a:srcRect b="15176" l="1705" r="4600" t="6027"/>
          <a:stretch/>
        </p:blipFill>
        <p:spPr>
          <a:xfrm>
            <a:off x="771463" y="270350"/>
            <a:ext cx="7601076" cy="460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311700" y="1999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Business Model</a:t>
            </a:r>
            <a:endParaRPr b="1"/>
          </a:p>
        </p:txBody>
      </p:sp>
      <p:pic>
        <p:nvPicPr>
          <p:cNvPr id="128" name="Google Shape;1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0515" y="0"/>
            <a:ext cx="694582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34" name="Google Shape;134;p25"/>
          <p:cNvSpPr txBox="1"/>
          <p:nvPr>
            <p:ph idx="1" type="body"/>
          </p:nvPr>
        </p:nvSpPr>
        <p:spPr>
          <a:xfrm>
            <a:off x="311700" y="967875"/>
            <a:ext cx="8520600" cy="38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609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Bandura, A. (1978). Self-efficacy: Toward a unifying theory of behavioral change. </a:t>
            </a:r>
            <a:r>
              <a:rPr i="1" lang="en" sz="1200">
                <a:solidFill>
                  <a:srgbClr val="000000"/>
                </a:solidFill>
              </a:rPr>
              <a:t>Advances in Behaviour Research and Therapy</a:t>
            </a:r>
            <a:r>
              <a:rPr lang="en" sz="1200">
                <a:solidFill>
                  <a:srgbClr val="000000"/>
                </a:solidFill>
              </a:rPr>
              <a:t>. https://doi.org/10.1016/0146-6402(78)90002-4</a:t>
            </a:r>
            <a:endParaRPr sz="1200">
              <a:solidFill>
                <a:srgbClr val="000000"/>
              </a:solidFill>
            </a:endParaRPr>
          </a:p>
          <a:p>
            <a:pPr indent="-304800" lvl="0" marL="609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Bandura, A. (1991a). Social cognitive theory of moral thought and action. </a:t>
            </a:r>
            <a:r>
              <a:rPr i="1" lang="en" sz="1200">
                <a:solidFill>
                  <a:srgbClr val="000000"/>
                </a:solidFill>
              </a:rPr>
              <a:t>Handbook of Moral Behavior and Development</a:t>
            </a:r>
            <a:r>
              <a:rPr lang="en" sz="1200">
                <a:solidFill>
                  <a:srgbClr val="000000"/>
                </a:solidFill>
              </a:rPr>
              <a:t>.</a:t>
            </a:r>
            <a:endParaRPr sz="1200">
              <a:solidFill>
                <a:srgbClr val="000000"/>
              </a:solidFill>
            </a:endParaRPr>
          </a:p>
          <a:p>
            <a:pPr indent="-304800" lvl="0" marL="609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Bandura, A. (1991b). Social cognitive theory of self-regulation. </a:t>
            </a:r>
            <a:r>
              <a:rPr i="1" lang="en" sz="1200">
                <a:solidFill>
                  <a:srgbClr val="000000"/>
                </a:solidFill>
              </a:rPr>
              <a:t>Organizational Behavior and Human Decision Processes</a:t>
            </a:r>
            <a:r>
              <a:rPr lang="en" sz="1200">
                <a:solidFill>
                  <a:srgbClr val="000000"/>
                </a:solidFill>
              </a:rPr>
              <a:t>. https://doi.org/10.1016/0749-5978(91)90022-L</a:t>
            </a:r>
            <a:endParaRPr sz="1200">
              <a:solidFill>
                <a:srgbClr val="000000"/>
              </a:solidFill>
            </a:endParaRPr>
          </a:p>
          <a:p>
            <a:pPr indent="-304800" lvl="0" marL="609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Bandura, A. (2012). Social cognitive theory. In </a:t>
            </a:r>
            <a:r>
              <a:rPr i="1" lang="en" sz="1200">
                <a:solidFill>
                  <a:srgbClr val="000000"/>
                </a:solidFill>
              </a:rPr>
              <a:t>Handbook of Theories of Social Psychology: Volume 1</a:t>
            </a:r>
            <a:r>
              <a:rPr lang="en" sz="1200">
                <a:solidFill>
                  <a:srgbClr val="000000"/>
                </a:solidFill>
              </a:rPr>
              <a:t>. https://doi.org/10.4135/9781446249215.n18</a:t>
            </a:r>
            <a:endParaRPr sz="1200">
              <a:solidFill>
                <a:srgbClr val="000000"/>
              </a:solidFill>
            </a:endParaRPr>
          </a:p>
          <a:p>
            <a:pPr indent="-304800" lvl="0" marL="609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Brezinka, V. (2014). Computer games supporting cognitive behaviour therapy in children. </a:t>
            </a:r>
            <a:r>
              <a:rPr i="1" lang="en" sz="1200">
                <a:solidFill>
                  <a:srgbClr val="000000"/>
                </a:solidFill>
              </a:rPr>
              <a:t>Clinical Child Psychology and Psychiatry</a:t>
            </a:r>
            <a:r>
              <a:rPr lang="en" sz="1200">
                <a:solidFill>
                  <a:srgbClr val="000000"/>
                </a:solidFill>
              </a:rPr>
              <a:t>. https://doi.org/10.1177/1359104512468288</a:t>
            </a:r>
            <a:endParaRPr sz="1200">
              <a:solidFill>
                <a:srgbClr val="000000"/>
              </a:solidFill>
            </a:endParaRPr>
          </a:p>
          <a:p>
            <a:pPr indent="-304800" lvl="0" marL="6096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Gallin, P. F., Terman, M., Reme, C. E., Rafferty, B., Terman, J. S., &amp; Burde, R. M. (1995). Ophthalmologic examination of patients with seasonal affective disorder, before and after bright light therapy. </a:t>
            </a:r>
            <a:r>
              <a:rPr i="1" lang="en" sz="1200">
                <a:solidFill>
                  <a:srgbClr val="000000"/>
                </a:solidFill>
              </a:rPr>
              <a:t>American Journal of Ophthalmology</a:t>
            </a:r>
            <a:r>
              <a:rPr lang="en" sz="1200">
                <a:solidFill>
                  <a:srgbClr val="000000"/>
                </a:solidFill>
              </a:rPr>
              <a:t>. https://doi.org/10.1016/S0002-9394(14)73874-7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40" name="Google Shape;140;p26"/>
          <p:cNvSpPr txBox="1"/>
          <p:nvPr>
            <p:ph idx="1" type="body"/>
          </p:nvPr>
        </p:nvSpPr>
        <p:spPr>
          <a:xfrm>
            <a:off x="311700" y="967875"/>
            <a:ext cx="8520600" cy="38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609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Selmi, P. M., Klein, M. H., Greist, J. H., Sorrell, S. P., &amp; Erdman, H. P. (1990). Computer-administered cognitive-behavioral therapy for depression. </a:t>
            </a:r>
            <a:r>
              <a:rPr i="1" lang="en" sz="1200">
                <a:solidFill>
                  <a:srgbClr val="000000"/>
                </a:solidFill>
              </a:rPr>
              <a:t>American Journal of Psychiatry</a:t>
            </a:r>
            <a:r>
              <a:rPr lang="en" sz="1200">
                <a:solidFill>
                  <a:srgbClr val="000000"/>
                </a:solidFill>
              </a:rPr>
              <a:t>. https://doi.org/10.1176/ajp.147.1.51</a:t>
            </a:r>
            <a:endParaRPr sz="1200">
              <a:solidFill>
                <a:srgbClr val="000000"/>
              </a:solidFill>
            </a:endParaRPr>
          </a:p>
          <a:p>
            <a:pPr indent="-304800" lvl="0" marL="609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Starks, K. (2014). Cognitive behavioral game design: A unified model for designing serious games. </a:t>
            </a:r>
            <a:r>
              <a:rPr i="1" lang="en" sz="1200">
                <a:solidFill>
                  <a:srgbClr val="000000"/>
                </a:solidFill>
              </a:rPr>
              <a:t>Frontiers in Psychology</a:t>
            </a:r>
            <a:r>
              <a:rPr lang="en" sz="1200">
                <a:solidFill>
                  <a:srgbClr val="000000"/>
                </a:solidFill>
              </a:rPr>
              <a:t>. https://doi.org/10.3389/fpsyg.2014.00028</a:t>
            </a:r>
            <a:endParaRPr sz="1200">
              <a:solidFill>
                <a:srgbClr val="000000"/>
              </a:solidFill>
            </a:endParaRPr>
          </a:p>
          <a:p>
            <a:pPr indent="-304800" lvl="0" marL="609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Terman, M., &amp; Terman, J. S. (2005). Light therapy for seasonal and nonseasonal depression: Efficacy, protocol, safety, and side effects. </a:t>
            </a:r>
            <a:r>
              <a:rPr i="1" lang="en" sz="1200">
                <a:solidFill>
                  <a:srgbClr val="000000"/>
                </a:solidFill>
              </a:rPr>
              <a:t>CNS Spectrums</a:t>
            </a:r>
            <a:r>
              <a:rPr lang="en" sz="1200">
                <a:solidFill>
                  <a:srgbClr val="000000"/>
                </a:solidFill>
              </a:rPr>
              <a:t>. https://doi.org/10.1017/S1092852900019611</a:t>
            </a:r>
            <a:endParaRPr sz="1200">
              <a:solidFill>
                <a:srgbClr val="000000"/>
              </a:solidFill>
            </a:endParaRPr>
          </a:p>
          <a:p>
            <a:pPr indent="-304800" lvl="0" marL="609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Wirz-Justice, A. (2018). Seasonality in affective disorders. </a:t>
            </a:r>
            <a:r>
              <a:rPr i="1" lang="en" sz="1200">
                <a:solidFill>
                  <a:srgbClr val="000000"/>
                </a:solidFill>
              </a:rPr>
              <a:t>General and Comparative Endocrinology</a:t>
            </a:r>
            <a:r>
              <a:rPr lang="en" sz="1200">
                <a:solidFill>
                  <a:srgbClr val="000000"/>
                </a:solidFill>
              </a:rPr>
              <a:t>. https://doi.org/10.1016/j.ygcen.2017.07.010</a:t>
            </a:r>
            <a:endParaRPr sz="1200">
              <a:solidFill>
                <a:srgbClr val="000000"/>
              </a:solidFill>
            </a:endParaRPr>
          </a:p>
          <a:p>
            <a:pPr indent="-304800" lvl="0" marL="609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Wirz-Justice, A., Graw, P., Kräuchi, K., Gisin, B., Jochum, A., Arendt, J., … Pöldinger, W. (1993). Light Therapy in Seasonal Affective Disorder is Independent of Time of Day or Circadian Phase. </a:t>
            </a:r>
            <a:r>
              <a:rPr i="1" lang="en" sz="1200">
                <a:solidFill>
                  <a:srgbClr val="000000"/>
                </a:solidFill>
              </a:rPr>
              <a:t>Archives of General Psychiatry</a:t>
            </a:r>
            <a:r>
              <a:rPr lang="en" sz="1200">
                <a:solidFill>
                  <a:srgbClr val="000000"/>
                </a:solidFill>
              </a:rPr>
              <a:t>. https://doi.org/10.1001/archpsyc.1993.01820240013001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609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World Federation For Mental Health (WFMH). (2012). Depression: A Global Crisis. World Mental Health Day.</a:t>
            </a:r>
            <a:endParaRPr sz="1200">
              <a:solidFill>
                <a:srgbClr val="000000"/>
              </a:solidFill>
            </a:endParaRPr>
          </a:p>
          <a:p>
            <a:pPr indent="-304800" lvl="0" marL="609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World Health Organisation. (2001). Mental disorders affect one in four people. World Health Organization. https://doi.org/10.1192/bjp.180.1.29</a:t>
            </a:r>
            <a:endParaRPr sz="1200">
              <a:solidFill>
                <a:srgbClr val="000000"/>
              </a:solidFill>
            </a:endParaRPr>
          </a:p>
          <a:p>
            <a:pPr indent="-304800" lvl="0" marL="6096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/>
          <p:nvPr>
            <p:ph type="title"/>
          </p:nvPr>
        </p:nvSpPr>
        <p:spPr>
          <a:xfrm>
            <a:off x="311700" y="3965075"/>
            <a:ext cx="8520600" cy="6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Thank You!</a:t>
            </a:r>
            <a:endParaRPr b="1" sz="3600"/>
          </a:p>
        </p:txBody>
      </p:sp>
      <p:pic>
        <p:nvPicPr>
          <p:cNvPr id="146" name="Google Shape;14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8175" y="680925"/>
            <a:ext cx="6041557" cy="366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7"/>
          <p:cNvSpPr/>
          <p:nvPr/>
        </p:nvSpPr>
        <p:spPr>
          <a:xfrm>
            <a:off x="7799050" y="3119625"/>
            <a:ext cx="1344900" cy="1353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Subscription Model</a:t>
            </a:r>
            <a:endParaRPr/>
          </a:p>
        </p:txBody>
      </p:sp>
      <p:sp>
        <p:nvSpPr>
          <p:cNvPr id="153" name="Google Shape;153;p28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The base library can be accessed without a subscription.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An extended library is available with a greater variety of CBT games.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We hope to e</a:t>
            </a:r>
            <a:r>
              <a:rPr lang="en">
                <a:solidFill>
                  <a:srgbClr val="000000"/>
                </a:solidFill>
              </a:rPr>
              <a:t>xpan</a:t>
            </a:r>
            <a:r>
              <a:rPr lang="en">
                <a:solidFill>
                  <a:srgbClr val="000000"/>
                </a:solidFill>
              </a:rPr>
              <a:t>d </a:t>
            </a:r>
            <a:r>
              <a:rPr lang="en">
                <a:solidFill>
                  <a:srgbClr val="000000"/>
                </a:solidFill>
              </a:rPr>
              <a:t>upon both libraries through funding from subscriptions.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Projected costs of development should decrease with time.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54" name="Google Shape;15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0400" y="1469612"/>
            <a:ext cx="3693799" cy="278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14938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5394"/>
                </a:solidFill>
              </a:rPr>
              <a:t>1 in 3</a:t>
            </a:r>
            <a:endParaRPr>
              <a:solidFill>
                <a:srgbClr val="0B5394"/>
              </a:solidFill>
            </a:endParaRPr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3411775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</a:t>
            </a:r>
            <a:r>
              <a:rPr lang="en"/>
              <a:t>uffer from Seasonal Affective Disorder.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2036400" y="1233625"/>
            <a:ext cx="5071200" cy="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000"/>
              <a:t>In the UK, </a:t>
            </a:r>
            <a:endParaRPr b="1"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Seasonal Affective Disorder </a:t>
            </a:r>
            <a:r>
              <a:rPr b="1" lang="en">
                <a:solidFill>
                  <a:srgbClr val="0B5394"/>
                </a:solidFill>
              </a:rPr>
              <a:t>(S.A.D.)</a:t>
            </a:r>
            <a:endParaRPr b="1">
              <a:solidFill>
                <a:srgbClr val="0B5394"/>
              </a:solidFill>
            </a:endParaRPr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004825"/>
            <a:ext cx="8039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rgbClr val="0B0080"/>
              </a:buClr>
              <a:buSzPts val="2000"/>
              <a:buChar char="●"/>
            </a:pPr>
            <a:r>
              <a:rPr lang="en" sz="2000">
                <a:solidFill>
                  <a:srgbClr val="0B0080"/>
                </a:solidFill>
              </a:rPr>
              <a:t>S.A.D. is a type of chronic depression that is reoccuring on </a:t>
            </a:r>
            <a:r>
              <a:rPr lang="en" sz="2000">
                <a:solidFill>
                  <a:srgbClr val="0B0080"/>
                </a:solidFill>
              </a:rPr>
              <a:t>seasonal</a:t>
            </a:r>
            <a:r>
              <a:rPr lang="en" sz="2000">
                <a:solidFill>
                  <a:srgbClr val="0B0080"/>
                </a:solidFill>
              </a:rPr>
              <a:t> intervals.</a:t>
            </a:r>
            <a:endParaRPr sz="2000">
              <a:solidFill>
                <a:srgbClr val="0B0080"/>
              </a:solidFill>
            </a:endParaRPr>
          </a:p>
          <a:p>
            <a:pPr indent="-3556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b="1" lang="en" sz="2000">
                <a:solidFill>
                  <a:srgbClr val="000000"/>
                </a:solidFill>
              </a:rPr>
              <a:t>1 in 6</a:t>
            </a:r>
            <a:r>
              <a:rPr lang="en" sz="2000">
                <a:solidFill>
                  <a:srgbClr val="000000"/>
                </a:solidFill>
              </a:rPr>
              <a:t> people in the UK report experiencing a common mental health symptom (depression, anxiety) in any given week.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Unipolar depressive disorders were ranked as the 3rd leading cause of the</a:t>
            </a:r>
            <a:r>
              <a:rPr b="1" lang="en" sz="2000">
                <a:solidFill>
                  <a:srgbClr val="000000"/>
                </a:solidFill>
              </a:rPr>
              <a:t> global burden of disease</a:t>
            </a:r>
            <a:r>
              <a:rPr lang="en" sz="2000">
                <a:solidFill>
                  <a:srgbClr val="000000"/>
                </a:solidFill>
              </a:rPr>
              <a:t> in 2004.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It is projected that they </a:t>
            </a:r>
            <a:r>
              <a:rPr b="1" lang="en" sz="2000">
                <a:solidFill>
                  <a:srgbClr val="000000"/>
                </a:solidFill>
              </a:rPr>
              <a:t>will move into the 1st place by 2030. </a:t>
            </a:r>
            <a:endParaRPr sz="2000"/>
          </a:p>
        </p:txBody>
      </p:sp>
      <p:sp>
        <p:nvSpPr>
          <p:cNvPr id="74" name="Google Shape;74;p15"/>
          <p:cNvSpPr txBox="1"/>
          <p:nvPr/>
        </p:nvSpPr>
        <p:spPr>
          <a:xfrm>
            <a:off x="3707700" y="4560725"/>
            <a:ext cx="5436300" cy="1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Proxima Nova"/>
                <a:ea typeface="Proxima Nova"/>
                <a:cs typeface="Proxima Nova"/>
                <a:sym typeface="Proxima Nova"/>
              </a:rPr>
              <a:t>(World Federation For Mental Health (WFMH), 2012; World Health Organisation, 2001)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</a:rPr>
              <a:t>Our Solution</a:t>
            </a:r>
            <a:endParaRPr sz="4000">
              <a:solidFill>
                <a:srgbClr val="FFFFFF"/>
              </a:solidFill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1802" y="1234150"/>
            <a:ext cx="4681600" cy="267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Product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6250" y="434338"/>
            <a:ext cx="6116049" cy="427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/>
        </p:nvSpPr>
        <p:spPr>
          <a:xfrm>
            <a:off x="4238100" y="4468925"/>
            <a:ext cx="49059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/>
              <a:t>(Gallin et al., 1995; Terman &amp; Terman, 2005; Wirz-Justice, 2018; Wirz-Justice et al., 1993)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5450" y="775713"/>
            <a:ext cx="4572000" cy="35276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/>
        </p:nvSpPr>
        <p:spPr>
          <a:xfrm>
            <a:off x="311100" y="917000"/>
            <a:ext cx="4413300" cy="39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roxima Nova"/>
                <a:ea typeface="Proxima Nova"/>
                <a:cs typeface="Proxima Nova"/>
                <a:sym typeface="Proxima Nova"/>
              </a:rPr>
              <a:t>Light therapy releases the neurotransmitter </a:t>
            </a:r>
            <a:r>
              <a:rPr b="1" lang="en" sz="1600">
                <a:latin typeface="Proxima Nova"/>
                <a:ea typeface="Proxima Nova"/>
                <a:cs typeface="Proxima Nova"/>
                <a:sym typeface="Proxima Nova"/>
              </a:rPr>
              <a:t>serotonin </a:t>
            </a:r>
            <a:r>
              <a:rPr lang="en" sz="1600">
                <a:latin typeface="Proxima Nova"/>
                <a:ea typeface="Proxima Nova"/>
                <a:cs typeface="Proxima Nova"/>
                <a:sym typeface="Proxima Nova"/>
              </a:rPr>
              <a:t>and reduces the production of </a:t>
            </a:r>
            <a:r>
              <a:rPr b="1" lang="en" sz="1600">
                <a:latin typeface="Proxima Nova"/>
                <a:ea typeface="Proxima Nova"/>
                <a:cs typeface="Proxima Nova"/>
                <a:sym typeface="Proxima Nova"/>
              </a:rPr>
              <a:t>melatonin</a:t>
            </a:r>
            <a:r>
              <a:rPr lang="en" sz="1600"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16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latin typeface="Proxima Nova"/>
                <a:ea typeface="Proxima Nova"/>
                <a:cs typeface="Proxima Nova"/>
                <a:sym typeface="Proxima Nova"/>
              </a:rPr>
              <a:t>It has also been shown to improve the wellbeing of patients with:</a:t>
            </a:r>
            <a:endParaRPr sz="16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0" marL="914400" rtl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●"/>
            </a:pPr>
            <a:r>
              <a:rPr lang="en" sz="1600">
                <a:latin typeface="Proxima Nova"/>
                <a:ea typeface="Proxima Nova"/>
                <a:cs typeface="Proxima Nova"/>
                <a:sym typeface="Proxima Nova"/>
              </a:rPr>
              <a:t>Sleep disorders</a:t>
            </a:r>
            <a:endParaRPr sz="16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0" marL="9144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●"/>
            </a:pPr>
            <a:r>
              <a:rPr lang="en" sz="1600">
                <a:latin typeface="Proxima Nova"/>
                <a:ea typeface="Proxima Nova"/>
                <a:cs typeface="Proxima Nova"/>
                <a:sym typeface="Proxima Nova"/>
              </a:rPr>
              <a:t>Jet lag</a:t>
            </a:r>
            <a:endParaRPr sz="16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0" marL="9144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●"/>
            </a:pPr>
            <a:r>
              <a:rPr lang="en" sz="1600">
                <a:latin typeface="Proxima Nova"/>
                <a:ea typeface="Proxima Nova"/>
                <a:cs typeface="Proxima Nova"/>
                <a:sym typeface="Proxima Nova"/>
              </a:rPr>
              <a:t>Other types of chronic depression</a:t>
            </a:r>
            <a:endParaRPr sz="16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0" marL="9144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●"/>
            </a:pPr>
            <a:r>
              <a:rPr lang="en" sz="1600">
                <a:latin typeface="Proxima Nova"/>
                <a:ea typeface="Proxima Nova"/>
                <a:cs typeface="Proxima Nova"/>
                <a:sym typeface="Proxima Nova"/>
              </a:rPr>
              <a:t>Adjustment to new sleep schedules</a:t>
            </a:r>
            <a:endParaRPr sz="16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0" marL="9144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roxima Nova"/>
              <a:buChar char="●"/>
            </a:pPr>
            <a:r>
              <a:rPr lang="en" sz="1600">
                <a:latin typeface="Proxima Nova"/>
                <a:ea typeface="Proxima Nova"/>
                <a:cs typeface="Proxima Nova"/>
                <a:sym typeface="Proxima Nova"/>
              </a:rPr>
              <a:t>Dementia</a:t>
            </a:r>
            <a:endParaRPr sz="16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4000"/>
              </a:lnSpc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600">
                <a:latin typeface="Proxima Nova"/>
                <a:ea typeface="Proxima Nova"/>
                <a:cs typeface="Proxima Nova"/>
                <a:sym typeface="Proxima Nova"/>
              </a:rPr>
              <a:t>Light therapy yields about </a:t>
            </a:r>
            <a:r>
              <a:rPr b="1" lang="en" sz="1600">
                <a:latin typeface="Proxima Nova"/>
                <a:ea typeface="Proxima Nova"/>
                <a:cs typeface="Proxima Nova"/>
                <a:sym typeface="Proxima Nova"/>
              </a:rPr>
              <a:t>75% clinical remissions</a:t>
            </a:r>
            <a:r>
              <a:rPr lang="en" sz="1600"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16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 Therapy - How Does it Work?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Cognitive Behavioral Game Design (CBGD)</a:t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211800" y="1093175"/>
            <a:ext cx="436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Cognitive Behavioral Therapy</a:t>
            </a:r>
            <a:r>
              <a:rPr b="1" lang="en" sz="1600">
                <a:solidFill>
                  <a:srgbClr val="000000"/>
                </a:solidFill>
              </a:rPr>
              <a:t> </a:t>
            </a:r>
            <a:r>
              <a:rPr lang="en" sz="1600">
                <a:solidFill>
                  <a:srgbClr val="000000"/>
                </a:solidFill>
              </a:rPr>
              <a:t>helps patients with negative thinking patterns change those patterns into more positive, emotionally-viable thought processes. 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CBGD games focus on task-orientated, self-effective problems.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14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Solutions use positive social interaction with NPCs, self-help </a:t>
            </a:r>
            <a:r>
              <a:rPr lang="en" sz="1600">
                <a:solidFill>
                  <a:srgbClr val="000000"/>
                </a:solidFill>
              </a:rPr>
              <a:t>oriented</a:t>
            </a:r>
            <a:r>
              <a:rPr lang="en" sz="1600">
                <a:solidFill>
                  <a:srgbClr val="000000"/>
                </a:solidFill>
              </a:rPr>
              <a:t> methods, and other positive and applicable actions.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101" name="Google Shape;101;p19"/>
          <p:cNvSpPr txBox="1"/>
          <p:nvPr/>
        </p:nvSpPr>
        <p:spPr>
          <a:xfrm>
            <a:off x="4344900" y="4592375"/>
            <a:ext cx="46383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/>
              <a:t>(Bandura, 1978, 1991a, 1991b, 2012; Brezinka, 2014; Selmi et al., 1990; Starks, 2014)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8900" y="1182500"/>
            <a:ext cx="4494300" cy="301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7288" y="0"/>
            <a:ext cx="642942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57300" y="2"/>
            <a:ext cx="642938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